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61" r:id="rId3"/>
    <p:sldId id="262" r:id="rId4"/>
    <p:sldId id="274" r:id="rId5"/>
    <p:sldId id="275" r:id="rId6"/>
    <p:sldId id="266" r:id="rId7"/>
    <p:sldId id="27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B36F49-E7F5-8403-9431-DC2AD192AC3B}" name="Gunilla Berndtsson" initials="GB" userId="S::gunilla.berndtsson@ericsson.com::9fd519b3-6e2e-4edc-83f2-41f23b5ba621" providerId="AD"/>
  <p188:author id="{74D23779-2C68-AB6D-D6BB-5B25AB158A61}" name="Asreen Rostami" initials="" userId="S::asreen.rostami@ri.se::f569274d-eeec-4a42-b7b6-d042031f6e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9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79"/>
    <p:restoredTop sz="94646"/>
  </p:normalViewPr>
  <p:slideViewPr>
    <p:cSldViewPr snapToGrid="0" snapToObjects="1">
      <p:cViewPr varScale="1">
        <p:scale>
          <a:sx n="117" d="100"/>
          <a:sy n="117" d="100"/>
        </p:scale>
        <p:origin x="200" y="4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5BBFF-1420-A047-AE94-8CBDDE59752C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DABF7-0EAC-9F40-B60A-20960E756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1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DABF7-0EAC-9F40-B60A-20960E7563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87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8860B750-2078-DE40-AAE4-1B14A4C2B2D9}" type="slidenum">
              <a:rPr lang="en-US" altLang="x-none" sz="1200"/>
              <a:pPr eaLnBrk="1" hangingPunct="1"/>
              <a:t>2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1807202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D0CA8A53-AC43-504C-93B5-572A90EDC3E3}" type="slidenum">
              <a:rPr lang="en-US" altLang="x-none" sz="1200"/>
              <a:pPr eaLnBrk="1" hangingPunct="1"/>
              <a:t>3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1357705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D0CA8A53-AC43-504C-93B5-572A90EDC3E3}" type="slidenum">
              <a:rPr lang="en-US" altLang="x-none" sz="1200"/>
              <a:pPr eaLnBrk="1" hangingPunct="1"/>
              <a:t>4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1141373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D0CA8A53-AC43-504C-93B5-572A90EDC3E3}" type="slidenum">
              <a:rPr lang="en-US" altLang="x-none" sz="1200"/>
              <a:pPr eaLnBrk="1" hangingPunct="1"/>
              <a:t>5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1916643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68D3D1F6-5818-A746-A60D-361B3907F10A}" type="slidenum">
              <a:rPr lang="en-US" altLang="x-none" sz="1200"/>
              <a:pPr eaLnBrk="1" hangingPunct="1"/>
              <a:t>6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1540576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x-none" altLang="x-none">
              <a:ea typeface="ＭＳ Ｐゴシック" charset="-128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fld id="{68D3D1F6-5818-A746-A60D-361B3907F10A}" type="slidenum">
              <a:rPr lang="en-US" altLang="x-none" sz="1200"/>
              <a:pPr eaLnBrk="1" hangingPunct="1"/>
              <a:t>7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54948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7C71-8478-9A4A-8C15-44883A84E2A8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5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F0F3-F1EC-064C-8DDE-B7656462FA8B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3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5CA10-AB2A-9543-8465-B28E7FCCD84F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3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8D528-A895-2E4B-A044-DBD52F606D0C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6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6C31F-5DF9-8E43-AA52-DDD73E0EF974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1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73BA-9DBC-DC45-A763-0601BA0B36AD}" type="datetime1">
              <a:rPr lang="fr-FR" smtClean="0"/>
              <a:t>20/10/2023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4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4BE9-C53D-C746-BB5C-DB3874A119F4}" type="datetime1">
              <a:rPr lang="fr-FR" smtClean="0"/>
              <a:t>20/10/2023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2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9143-8475-9147-B27F-FD8FAF216AB9}" type="datetime1">
              <a:rPr lang="fr-FR" smtClean="0"/>
              <a:t>20/10/2023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2ACC0-040A-5B41-93EF-F3F86B445A8C}" type="datetime1">
              <a:rPr lang="fr-FR" smtClean="0"/>
              <a:t>20/10/2023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5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3C270-12D3-9C48-BD3D-C112879E9287}" type="datetime1">
              <a:rPr lang="fr-FR" smtClean="0"/>
              <a:t>20/10/2023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1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C6B1-3F07-9C41-89A5-F872382C14EF}" type="datetime1">
              <a:rPr lang="fr-FR" smtClean="0"/>
              <a:t>20/10/2023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4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423D6-6305-B147-825B-90DB049DBC39}" type="datetime1">
              <a:rPr lang="fr-FR" smtClean="0"/>
              <a:t>20/10/2023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D1DF7-8E44-4847-9D88-9844CAE49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/>
        </p:nvSpPr>
        <p:spPr bwMode="auto">
          <a:xfrm>
            <a:off x="1768918" y="1433328"/>
            <a:ext cx="84582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>
              <a:buNone/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IMX-in-Industry </a:t>
            </a:r>
          </a:p>
          <a:p>
            <a:pPr algn="ctr">
              <a:buNone/>
              <a:defRPr/>
            </a:pPr>
            <a:r>
              <a:rPr kumimoji="0" lang="en-US" altLang="ja-JP" sz="2800" b="1" dirty="0">
                <a:solidFill>
                  <a:srgbClr val="719430"/>
                </a:solidFill>
                <a:ea typeface="PMingLiU" charset="-120"/>
              </a:rPr>
              <a:t>Paper Title in One or Two Lines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64105" y="2985411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MS PGothic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MS PGothic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AU" altLang="ja-JP" sz="2000" b="1" dirty="0" err="1">
                <a:ea typeface="PMingLiU" charset="-120"/>
              </a:rPr>
              <a:t>FirstName</a:t>
            </a:r>
            <a:r>
              <a:rPr kumimoji="0" lang="en-AU" altLang="ja-JP" sz="2000" b="1" dirty="0">
                <a:ea typeface="PMingLiU" charset="-120"/>
              </a:rPr>
              <a:t> Last Name and </a:t>
            </a:r>
            <a:r>
              <a:rPr kumimoji="0" lang="en-AU" altLang="ja-JP" sz="2000" b="1" dirty="0" err="1">
                <a:ea typeface="PMingLiU" charset="-120"/>
              </a:rPr>
              <a:t>FirstName</a:t>
            </a:r>
            <a:r>
              <a:rPr kumimoji="0" lang="en-AU" altLang="ja-JP" sz="2000" b="1" dirty="0">
                <a:ea typeface="PMingLiU" charset="-120"/>
              </a:rPr>
              <a:t> </a:t>
            </a:r>
            <a:r>
              <a:rPr kumimoji="0" lang="en-AU" altLang="ja-JP" sz="2000" b="1" dirty="0" err="1">
                <a:ea typeface="PMingLiU" charset="-120"/>
              </a:rPr>
              <a:t>LastName</a:t>
            </a:r>
            <a:endParaRPr kumimoji="0" lang="en-AU" altLang="ja-JP" sz="2000" b="1" dirty="0">
              <a:ea typeface="PMingLiU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s-E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Company </a:t>
            </a:r>
            <a:r>
              <a:rPr kumimoji="0" lang="es-ES" altLang="ja-JP" sz="2000" dirty="0" err="1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Name</a:t>
            </a:r>
            <a:r>
              <a:rPr kumimoji="0" lang="es-E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,</a:t>
            </a:r>
            <a:r>
              <a:rPr kumimoji="0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 Country</a:t>
            </a:r>
            <a:br>
              <a:rPr kumimoji="0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</a:br>
            <a:endParaRPr kumimoji="0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ea typeface="PMingLiU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en-AU" altLang="ja-JP" sz="2000" b="1" dirty="0">
                <a:solidFill>
                  <a:srgbClr val="000000"/>
                </a:solidFill>
                <a:ea typeface="PMingLiU" charset="-120"/>
              </a:rPr>
              <a:t>First Name Last Name</a:t>
            </a:r>
            <a:r>
              <a:rPr kumimoji="0" lang="es-ES" altLang="ja-JP" sz="2000" b="1" dirty="0">
                <a:solidFill>
                  <a:schemeClr val="tx2"/>
                </a:solidFill>
                <a:ea typeface="PMingLiU" charset="-120"/>
              </a:rPr>
              <a:t> </a:t>
            </a:r>
            <a:br>
              <a:rPr kumimoji="0" lang="es-ES" altLang="ja-JP" sz="2000" b="1" dirty="0">
                <a:solidFill>
                  <a:schemeClr val="tx2"/>
                </a:solidFill>
                <a:ea typeface="PMingLiU" charset="-120"/>
              </a:rPr>
            </a:br>
            <a:r>
              <a:rPr kumimoji="0" lang="es-ES" altLang="ja-JP" sz="2000" dirty="0">
                <a:solidFill>
                  <a:schemeClr val="tx2"/>
                </a:solidFill>
                <a:ea typeface="PMingLiU" charset="-120"/>
              </a:rPr>
              <a:t> </a:t>
            </a:r>
            <a:r>
              <a:rPr kumimoji="0" lang="es-E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Company </a:t>
            </a:r>
            <a:r>
              <a:rPr kumimoji="0" lang="es-ES" altLang="ja-JP" sz="2000" dirty="0" err="1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Name</a:t>
            </a:r>
            <a:r>
              <a:rPr kumimoji="0" lang="es-E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,</a:t>
            </a:r>
            <a:r>
              <a:rPr kumimoji="0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ea typeface="PMingLiU" charset="-120"/>
              </a:rPr>
              <a:t> Country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C9965F15-E094-44D7-93BE-4EBE0A59547C}"/>
              </a:ext>
            </a:extLst>
          </p:cNvPr>
          <p:cNvGrpSpPr/>
          <p:nvPr/>
        </p:nvGrpSpPr>
        <p:grpSpPr>
          <a:xfrm>
            <a:off x="4856105" y="1238919"/>
            <a:ext cx="2160000" cy="3868309"/>
            <a:chOff x="5016000" y="1378483"/>
            <a:chExt cx="2160000" cy="3868309"/>
          </a:xfrm>
        </p:grpSpPr>
        <p:cxnSp>
          <p:nvCxnSpPr>
            <p:cNvPr id="11" name="직선 연결선 3">
              <a:extLst>
                <a:ext uri="{FF2B5EF4-FFF2-40B4-BE49-F238E27FC236}">
                  <a16:creationId xmlns:a16="http://schemas.microsoft.com/office/drawing/2014/main" id="{57B4D7B8-0E5C-433C-B04B-5A9C4E255966}"/>
                </a:ext>
              </a:extLst>
            </p:cNvPr>
            <p:cNvCxnSpPr/>
            <p:nvPr/>
          </p:nvCxnSpPr>
          <p:spPr>
            <a:xfrm>
              <a:off x="5016000" y="1378483"/>
              <a:ext cx="2160000" cy="0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직선 연결선 4">
              <a:extLst>
                <a:ext uri="{FF2B5EF4-FFF2-40B4-BE49-F238E27FC236}">
                  <a16:creationId xmlns:a16="http://schemas.microsoft.com/office/drawing/2014/main" id="{99E5BAE4-43B3-44D0-938A-811BBDAC66F9}"/>
                </a:ext>
              </a:extLst>
            </p:cNvPr>
            <p:cNvCxnSpPr/>
            <p:nvPr/>
          </p:nvCxnSpPr>
          <p:spPr>
            <a:xfrm>
              <a:off x="5016000" y="5246792"/>
              <a:ext cx="2160000" cy="0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4" name="Picture 3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5421007F-6FE6-336B-748C-7FF3B2D09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2166" y="5970933"/>
            <a:ext cx="4427667" cy="70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550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Outline</a:t>
            </a:r>
            <a:r>
              <a:rPr lang="en-US" altLang="x-none" b="1" dirty="0">
                <a:solidFill>
                  <a:srgbClr val="719430"/>
                </a:solidFill>
                <a:latin typeface="Arial" charset="0"/>
                <a:ea typeface="ＭＳ Ｐゴシック" charset="-128"/>
              </a:rPr>
              <a:t> (Arial 44)</a:t>
            </a:r>
            <a:endParaRPr lang="en-US" altLang="x-none" b="1" dirty="0">
              <a:solidFill>
                <a:srgbClr val="727272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1948745" y="1551171"/>
            <a:ext cx="81438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indent="0" eaLnBrk="1" hangingPunct="1"/>
            <a:r>
              <a:rPr lang="en-US" altLang="x-none" sz="2000" b="1" dirty="0">
                <a:solidFill>
                  <a:srgbClr val="719430"/>
                </a:solidFill>
                <a:latin typeface="Arial" charset="0"/>
              </a:rPr>
              <a:t>(Arial 20)</a:t>
            </a:r>
            <a:endParaRPr lang="en-US" altLang="x-none" sz="2000" dirty="0">
              <a:latin typeface="Arial" charset="0"/>
              <a:ea typeface="Arial" charset="0"/>
              <a:cs typeface="Arial" charset="0"/>
            </a:endParaRPr>
          </a:p>
          <a:p>
            <a:pPr marL="0" indent="0" eaLnBrk="1" hangingPunct="1"/>
            <a:r>
              <a:rPr lang="en-US" altLang="x-none" sz="2000" dirty="0">
                <a:latin typeface="Arial" charset="0"/>
                <a:ea typeface="Arial" charset="0"/>
                <a:cs typeface="Arial" charset="0"/>
              </a:rPr>
              <a:t>Company Introduction </a:t>
            </a:r>
          </a:p>
          <a:p>
            <a:pPr marL="0" indent="0" eaLnBrk="1" hangingPunct="1"/>
            <a:r>
              <a:rPr lang="en-US" altLang="x-none" sz="2000" dirty="0">
                <a:latin typeface="Arial" charset="0"/>
                <a:ea typeface="Arial" charset="0"/>
                <a:cs typeface="Arial" charset="0"/>
              </a:rPr>
              <a:t>The Problem &amp; Current Solutions</a:t>
            </a:r>
          </a:p>
          <a:p>
            <a:pPr marL="0" indent="0" eaLnBrk="1" hangingPunct="1"/>
            <a:r>
              <a:rPr lang="en-US" altLang="x-none" sz="2000" dirty="0">
                <a:latin typeface="Arial" charset="0"/>
                <a:ea typeface="Arial" charset="0"/>
                <a:cs typeface="Arial" charset="0"/>
              </a:rPr>
              <a:t>The Challenge</a:t>
            </a:r>
          </a:p>
          <a:p>
            <a:pPr marL="0" indent="0" eaLnBrk="1" hangingPunct="1"/>
            <a:r>
              <a:rPr lang="en-US" altLang="x-none" sz="2000" dirty="0">
                <a:latin typeface="Arial" charset="0"/>
                <a:ea typeface="Arial" charset="0"/>
                <a:cs typeface="Arial" charset="0"/>
              </a:rPr>
              <a:t>Product / Service</a:t>
            </a:r>
          </a:p>
          <a:p>
            <a:pPr marL="0" indent="0" eaLnBrk="1" hangingPunct="1"/>
            <a:r>
              <a:rPr lang="en-US" altLang="x-none" sz="2000" dirty="0">
                <a:latin typeface="Arial" charset="0"/>
                <a:ea typeface="Arial" charset="0"/>
                <a:cs typeface="Arial" charset="0"/>
              </a:rPr>
              <a:t>Conclusions &amp; What’s next</a:t>
            </a:r>
          </a:p>
          <a:p>
            <a:pPr eaLnBrk="1" hangingPunct="1">
              <a:buFontTx/>
              <a:buAutoNum type="arabicParenR"/>
            </a:pPr>
            <a:endParaRPr lang="en-US" altLang="x-none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1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EDC5F1A-F34B-A2B3-05D0-7B6C12761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06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Company Introduction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1291183" y="1795828"/>
            <a:ext cx="72232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latin typeface="Arial" charset="0"/>
              </a:rPr>
              <a:t>About your specific sector &amp; company information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2AEB9F9-B361-5E65-8FD9-30FD88FCF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05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The Problem &amp; Current Solutions</a:t>
            </a:r>
          </a:p>
        </p:txBody>
      </p:sp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1291183" y="1795828"/>
            <a:ext cx="72232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latin typeface="Arial" charset="0"/>
              </a:rPr>
              <a:t>Define the real problem/need you</a:t>
            </a:r>
            <a:r>
              <a:rPr lang="en-US" altLang="en-US" sz="2000" dirty="0">
                <a:latin typeface="Arial" charset="0"/>
              </a:rPr>
              <a:t>’</a:t>
            </a:r>
            <a:r>
              <a:rPr lang="en-US" altLang="x-none" sz="2000" dirty="0">
                <a:latin typeface="Arial" charset="0"/>
              </a:rPr>
              <a:t>re solving, and for who.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A7F86F2B-26D9-4A6F-E299-BF5292A5E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4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The Challenge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1291183" y="1795828"/>
            <a:ext cx="72232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altLang="x-none" sz="2000" dirty="0">
                <a:latin typeface="Arial" charset="0"/>
              </a:rPr>
              <a:t>Practical issues associated with IMX theme 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06F202C4-F53B-E216-E156-8CFFEAAF7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Product / Service</a:t>
            </a:r>
          </a:p>
        </p:txBody>
      </p:sp>
      <p:sp>
        <p:nvSpPr>
          <p:cNvPr id="31748" name="TextBox 8"/>
          <p:cNvSpPr txBox="1">
            <a:spLocks noChangeArrowheads="1"/>
          </p:cNvSpPr>
          <p:nvPr/>
        </p:nvSpPr>
        <p:spPr bwMode="auto">
          <a:xfrm>
            <a:off x="1269324" y="1690688"/>
            <a:ext cx="60991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 dirty="0">
                <a:latin typeface="Arial" charset="0"/>
              </a:rPr>
              <a:t>Tell the story of your customer and how customers use/value your product or service</a:t>
            </a:r>
          </a:p>
          <a:p>
            <a:pPr eaLnBrk="1" hangingPunct="1"/>
            <a:endParaRPr lang="en-US" altLang="x-none" sz="2000" dirty="0">
              <a:latin typeface="Arial" charset="0"/>
            </a:endParaRPr>
          </a:p>
          <a:p>
            <a:pPr eaLnBrk="1" hangingPunct="1"/>
            <a:r>
              <a:rPr lang="en-US" altLang="x-none" sz="2000" dirty="0">
                <a:latin typeface="Arial" charset="0"/>
              </a:rPr>
              <a:t>Images and visuals are better than lots of text: show don</a:t>
            </a:r>
            <a:r>
              <a:rPr lang="en-US" altLang="en-US" sz="2000" dirty="0">
                <a:latin typeface="Arial" charset="0"/>
              </a:rPr>
              <a:t>’</a:t>
            </a:r>
            <a:r>
              <a:rPr lang="en-US" altLang="x-none" sz="2000" dirty="0">
                <a:latin typeface="Arial" charset="0"/>
              </a:rPr>
              <a:t>t tell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4DCB951-0569-B79E-9B2D-F5E7AC1A0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8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b="1" dirty="0">
                <a:solidFill>
                  <a:srgbClr val="727272"/>
                </a:solidFill>
                <a:latin typeface="Arial" charset="0"/>
                <a:ea typeface="ＭＳ Ｐゴシック" charset="-128"/>
              </a:rPr>
              <a:t>Conclusions &amp; What’s next</a:t>
            </a:r>
          </a:p>
        </p:txBody>
      </p:sp>
      <p:sp>
        <p:nvSpPr>
          <p:cNvPr id="31748" name="TextBox 8"/>
          <p:cNvSpPr txBox="1">
            <a:spLocks noChangeArrowheads="1"/>
          </p:cNvSpPr>
          <p:nvPr/>
        </p:nvSpPr>
        <p:spPr bwMode="auto">
          <a:xfrm>
            <a:off x="1269324" y="1690688"/>
            <a:ext cx="609917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0"/>
            <a:r>
              <a:rPr lang="en-GB" sz="2000" dirty="0"/>
              <a:t>what it means, how others might use the findings, implications for practice</a:t>
            </a:r>
          </a:p>
          <a:p>
            <a:pPr lvl="0"/>
            <a:endParaRPr lang="en-GB" sz="2000" dirty="0"/>
          </a:p>
          <a:p>
            <a:r>
              <a:rPr lang="en-US" sz="2000" dirty="0"/>
              <a:t>This is the highlight of the story you are telling</a:t>
            </a:r>
          </a:p>
          <a:p>
            <a:endParaRPr lang="en-GB" sz="2000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86480" y="6230547"/>
            <a:ext cx="2743200" cy="365125"/>
          </a:xfrm>
        </p:spPr>
        <p:txBody>
          <a:bodyPr/>
          <a:lstStyle/>
          <a:p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#</a:t>
            </a:r>
          </a:p>
        </p:txBody>
      </p:sp>
      <p:sp>
        <p:nvSpPr>
          <p:cNvPr id="8" name="직사각형 6">
            <a:extLst>
              <a:ext uri="{FF2B5EF4-FFF2-40B4-BE49-F238E27FC236}">
                <a16:creationId xmlns:a16="http://schemas.microsoft.com/office/drawing/2014/main" id="{C1449BC7-C94D-4017-8A7C-AB8E094B6238}"/>
              </a:ext>
            </a:extLst>
          </p:cNvPr>
          <p:cNvSpPr/>
          <p:nvPr/>
        </p:nvSpPr>
        <p:spPr>
          <a:xfrm>
            <a:off x="5242239" y="6251056"/>
            <a:ext cx="14863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IMX-In-Industry</a:t>
            </a:r>
            <a:endParaRPr lang="ko-KR" alt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C273D888-49DC-FA49-CEF1-5EF7517BB1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0" y="6251056"/>
            <a:ext cx="3124604" cy="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66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168</Words>
  <Application>Microsoft Macintosh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Outline (Arial 44)</vt:lpstr>
      <vt:lpstr>Company Introduction</vt:lpstr>
      <vt:lpstr>The Problem &amp; Current Solutions</vt:lpstr>
      <vt:lpstr>The Challenge</vt:lpstr>
      <vt:lpstr>Product / Service</vt:lpstr>
      <vt:lpstr>Conclusions &amp; What’s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kimJieun</dc:creator>
  <cp:lastModifiedBy>Asreen Rostami</cp:lastModifiedBy>
  <cp:revision>20</cp:revision>
  <dcterms:created xsi:type="dcterms:W3CDTF">2017-11-02T09:06:53Z</dcterms:created>
  <dcterms:modified xsi:type="dcterms:W3CDTF">2023-10-20T12:24:51Z</dcterms:modified>
</cp:coreProperties>
</file>